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6F2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9B088C2-5F57-E044-4027-6D327A62DE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x-non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71A739C4-A299-E5B8-D3F8-955A52CF1A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x-non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0C9F9A5F-4AF3-B44E-6E9A-0A43B0560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C535-474D-4A51-B224-EC9D4A8841A8}" type="datetimeFigureOut">
              <a:rPr lang="x-none" smtClean="0"/>
              <a:pPr/>
              <a:t>23/04/2023</a:t>
            </a:fld>
            <a:endParaRPr lang="x-non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A820833-7768-FD87-A449-7FBDE306E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A5B8A5E7-C244-7DA9-883C-2F58A103A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BED4-D566-4A21-930A-C09898B3066E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991621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5DD2A89-73CB-E034-0722-AE528450A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x-non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9234501B-9475-FD8A-7054-5063AF96CF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x-non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5C9078C1-1591-E912-4DAE-946E7ABFD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C535-474D-4A51-B224-EC9D4A8841A8}" type="datetimeFigureOut">
              <a:rPr lang="x-none" smtClean="0"/>
              <a:pPr/>
              <a:t>23/04/2023</a:t>
            </a:fld>
            <a:endParaRPr lang="x-non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7C8F708-B3BB-5A92-2742-18496C7A4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32555AB1-18E4-5209-AF20-48E60E5AF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BED4-D566-4A21-930A-C09898B3066E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405668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765A8547-5ACD-054A-5ED8-1362D1E2CD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x-non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867F14F7-35D4-E22F-3A65-E87651D964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x-non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9B1ADBFD-8C1D-40FE-FAE3-6A57FD297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C535-474D-4A51-B224-EC9D4A8841A8}" type="datetimeFigureOut">
              <a:rPr lang="x-none" smtClean="0"/>
              <a:pPr/>
              <a:t>23/04/2023</a:t>
            </a:fld>
            <a:endParaRPr lang="x-non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FCBC3F79-1C39-7047-AEBB-AFA352EFF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0D90F243-0F5E-0DDB-0AA1-ACE5EA99C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BED4-D566-4A21-930A-C09898B3066E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827965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D92EC1A-FFE5-7602-C985-495D2B14B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x-non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EA2CEC5E-E4AE-DE38-FBD9-C62896A28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x-non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598348CC-9D47-7C0E-6A90-71480DC22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C535-474D-4A51-B224-EC9D4A8841A8}" type="datetimeFigureOut">
              <a:rPr lang="x-none" smtClean="0"/>
              <a:pPr/>
              <a:t>23/04/2023</a:t>
            </a:fld>
            <a:endParaRPr lang="x-non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0F458502-F914-D620-58A3-FD2456E94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66ADFB9F-05A5-4380-5F2D-51A03F91B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BED4-D566-4A21-930A-C09898B3066E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44464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D8FF733-AA02-C1DA-954E-90D3B22BD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x-non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D34305C7-BF58-3C2E-2A7E-532C07578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2894A0D-FC07-3E0B-2A11-C67782058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C535-474D-4A51-B224-EC9D4A8841A8}" type="datetimeFigureOut">
              <a:rPr lang="x-none" smtClean="0"/>
              <a:pPr/>
              <a:t>23/04/2023</a:t>
            </a:fld>
            <a:endParaRPr lang="x-non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64F684B4-8BB7-90B2-26E1-D224B3FB8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9366599-0145-DBA7-92DB-5B768AC46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BED4-D566-4A21-930A-C09898B3066E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683123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7E1B661-FB3F-8E92-0B44-5220CB6BA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x-non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C6576D6-7191-AFF0-D845-A7E29038A3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x-non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0E21E42A-2E9A-D52F-ADEA-F26B18713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x-non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BECB5513-C3F2-6C7A-B8CD-814004DBB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C535-474D-4A51-B224-EC9D4A8841A8}" type="datetimeFigureOut">
              <a:rPr lang="x-none" smtClean="0"/>
              <a:pPr/>
              <a:t>23/04/2023</a:t>
            </a:fld>
            <a:endParaRPr lang="x-non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C681AC61-4753-72B0-2118-D2F8AD730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565113F3-DD3E-D08B-7158-2EAF03823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BED4-D566-4A21-930A-C09898B3066E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613699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FA2E998-7236-EE86-1DA9-7CB319DA2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x-non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3445E7E6-83FC-BF74-8692-41739DC48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E21541DD-B1C5-EE2C-C25F-EC07E2D128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x-non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41B918C5-2F95-0E4A-3B91-E10521254F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2BC4A061-72AF-C7E4-2518-7954907071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x-non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F6171940-6D64-0FC4-B682-F99DF8A7D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C535-474D-4A51-B224-EC9D4A8841A8}" type="datetimeFigureOut">
              <a:rPr lang="x-none" smtClean="0"/>
              <a:pPr/>
              <a:t>23/04/2023</a:t>
            </a:fld>
            <a:endParaRPr lang="x-non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A30D14BC-EAD8-1620-E8AC-1B608C9F0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D0131542-7F0E-FD74-A6BE-5B1D42AA4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BED4-D566-4A21-930A-C09898B3066E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25895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9F72EEA-89C3-E21F-C40E-850B7B13D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x-non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A00564CC-1AF2-62CF-DFEB-23889A533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C535-474D-4A51-B224-EC9D4A8841A8}" type="datetimeFigureOut">
              <a:rPr lang="x-none" smtClean="0"/>
              <a:pPr/>
              <a:t>23/04/2023</a:t>
            </a:fld>
            <a:endParaRPr lang="x-non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9E832BD7-133A-74E1-1F31-2C62C81C4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5A243D54-4ADE-D10A-ABC1-962D81248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BED4-D566-4A21-930A-C09898B3066E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707905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BEFE1335-1116-C4A0-E0F8-D014FE45E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C535-474D-4A51-B224-EC9D4A8841A8}" type="datetimeFigureOut">
              <a:rPr lang="x-none" smtClean="0"/>
              <a:pPr/>
              <a:t>23/04/2023</a:t>
            </a:fld>
            <a:endParaRPr lang="x-non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7E3A1060-D2B0-21E9-B8E6-18D1D4167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662DEEB5-7A28-3831-A451-D15B08AB5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BED4-D566-4A21-930A-C09898B3066E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4040625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AB4B9DC-4930-922A-0E6A-EE8A62532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x-non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8EE8363-2C03-B995-63CA-1466D6830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x-non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C28EF09C-2E84-B918-3384-4D60B841A1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ABB75301-E52B-C254-EB77-480FA0AD7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C535-474D-4A51-B224-EC9D4A8841A8}" type="datetimeFigureOut">
              <a:rPr lang="x-none" smtClean="0"/>
              <a:pPr/>
              <a:t>23/04/2023</a:t>
            </a:fld>
            <a:endParaRPr lang="x-non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5CDA95BE-511F-6A96-8F61-3D608B0B9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801AE99C-C731-E7BF-D0A3-86DCF6288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BED4-D566-4A21-930A-C09898B3066E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4241129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4A025D9-B688-7E07-4287-1B35FDDF5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x-non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DD4CE8E9-4E64-0387-04A8-82384E43FA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176ECD77-5222-3C54-AC45-14037812D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A9221B7B-5AD3-8686-C1F5-43342C265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C535-474D-4A51-B224-EC9D4A8841A8}" type="datetimeFigureOut">
              <a:rPr lang="x-none" smtClean="0"/>
              <a:pPr/>
              <a:t>23/04/2023</a:t>
            </a:fld>
            <a:endParaRPr lang="x-non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1843573E-30C8-5343-2472-A38C209AF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6ED6BC5D-F3F5-3121-F6F7-8F3965828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BED4-D566-4A21-930A-C09898B3066E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4229202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F9CE06F1-1979-C4E4-382F-9EA99FCD4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x-non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2F709E97-718C-9C5C-3F14-CB63A3919B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x-non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6B159E69-791F-6933-732C-D9C94CE9ED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8C535-474D-4A51-B224-EC9D4A8841A8}" type="datetimeFigureOut">
              <a:rPr lang="x-none" smtClean="0"/>
              <a:pPr/>
              <a:t>23/04/2023</a:t>
            </a:fld>
            <a:endParaRPr lang="x-non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C00B30BB-BBE7-95DD-95E6-757C7FD48A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3707C3A3-05F7-915E-2A19-D3458CFDC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6BED4-D566-4A21-930A-C09898B3066E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447815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238A65E1-3CE4-7CE3-E82E-5001009074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118" y="102581"/>
            <a:ext cx="10013576" cy="665283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FD23C7B3-637A-AA73-E79B-7D541B8C18D4}"/>
              </a:ext>
            </a:extLst>
          </p:cNvPr>
          <p:cNvSpPr txBox="1"/>
          <p:nvPr/>
        </p:nvSpPr>
        <p:spPr>
          <a:xfrm>
            <a:off x="1694331" y="4921621"/>
            <a:ext cx="726141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rgbClr val="92D050"/>
                </a:solidFill>
                <a:latin typeface="Quicksand" pitchFamily="2" charset="0"/>
              </a:rPr>
              <a:t>Exercice</a:t>
            </a:r>
            <a:endParaRPr lang="x-none" sz="1100" dirty="0">
              <a:solidFill>
                <a:srgbClr val="92D050"/>
              </a:solidFill>
              <a:latin typeface="Quicks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4757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39E0F109-1013-3BC5-F158-3166809759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4118" y="156882"/>
            <a:ext cx="954741" cy="954741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0C4D4C2E-B649-635F-7289-09DA996E21D0}"/>
              </a:ext>
            </a:extLst>
          </p:cNvPr>
          <p:cNvSpPr txBox="1"/>
          <p:nvPr/>
        </p:nvSpPr>
        <p:spPr>
          <a:xfrm>
            <a:off x="1264023" y="547283"/>
            <a:ext cx="5414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36F2D"/>
                </a:solidFill>
                <a:latin typeface="Quicksand" pitchFamily="2" charset="0"/>
              </a:rPr>
              <a:t>La Multiplicité</a:t>
            </a:r>
            <a:endParaRPr lang="x-none" sz="3600" dirty="0">
              <a:solidFill>
                <a:srgbClr val="F36F2D"/>
              </a:solidFill>
              <a:latin typeface="Quicksand" pitchFamily="2" charset="0"/>
            </a:endParaRPr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xmlns="" id="{03CA18A1-B7F3-0769-5E94-F17CD80C37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79446283"/>
              </p:ext>
            </p:extLst>
          </p:nvPr>
        </p:nvGraphicFramePr>
        <p:xfrm>
          <a:off x="1165412" y="1787244"/>
          <a:ext cx="10027024" cy="4450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646459">
                  <a:extLst>
                    <a:ext uri="{9D8B030D-6E8A-4147-A177-3AD203B41FA5}">
                      <a16:colId xmlns:a16="http://schemas.microsoft.com/office/drawing/2014/main" xmlns="" val="2959155675"/>
                    </a:ext>
                  </a:extLst>
                </a:gridCol>
                <a:gridCol w="1380565">
                  <a:extLst>
                    <a:ext uri="{9D8B030D-6E8A-4147-A177-3AD203B41FA5}">
                      <a16:colId xmlns:a16="http://schemas.microsoft.com/office/drawing/2014/main" xmlns="" val="3810903061"/>
                    </a:ext>
                  </a:extLst>
                </a:gridCol>
              </a:tblGrid>
              <a:tr h="338602">
                <a:tc>
                  <a:txBody>
                    <a:bodyPr/>
                    <a:lstStyle/>
                    <a:p>
                      <a:r>
                        <a:rPr lang="fr-FR" dirty="0"/>
                        <a:t>Design social</a:t>
                      </a:r>
                      <a:endParaRPr lang="x-none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08225643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Gouvernance:</a:t>
                      </a:r>
                      <a:endParaRPr lang="x-none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6182137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Travail:</a:t>
                      </a: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74167980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Clientèle</a:t>
                      </a:r>
                      <a:endParaRPr lang="x-none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74348794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Fournisseurs:</a:t>
                      </a:r>
                      <a:endParaRPr lang="x-none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71006209"/>
                  </a:ext>
                </a:extLst>
              </a:tr>
              <a:tr h="3386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Design financier</a:t>
                      </a:r>
                      <a:endParaRPr lang="x-non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87309432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Source de revenus:</a:t>
                      </a:r>
                      <a:endParaRPr lang="x-non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41745681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Investissements:</a:t>
                      </a:r>
                      <a:endParaRPr lang="x-non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17204991"/>
                  </a:ext>
                </a:extLst>
              </a:tr>
              <a:tr h="3386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Cycle de l’eau</a:t>
                      </a:r>
                      <a:endParaRPr lang="x-non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07057330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Sources d’eau:</a:t>
                      </a:r>
                      <a:endParaRPr lang="x-non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49961973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Distribution:</a:t>
                      </a:r>
                      <a:endParaRPr lang="x-non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95229659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Stockage:</a:t>
                      </a:r>
                      <a:endParaRPr lang="x-non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87368540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Qualité:</a:t>
                      </a:r>
                      <a:endParaRPr lang="x-non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43143768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7ECBBB43-4049-0DC5-8924-A207796961D2}"/>
              </a:ext>
            </a:extLst>
          </p:cNvPr>
          <p:cNvSpPr txBox="1"/>
          <p:nvPr/>
        </p:nvSpPr>
        <p:spPr>
          <a:xfrm>
            <a:off x="1264023" y="1147482"/>
            <a:ext cx="10273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Suivez la leçon et décrivez les moyens envisagés pour assurer chaque fonction. Evaluez le niveau de multiplicité en remplissant la case de la 2</a:t>
            </a:r>
            <a:r>
              <a:rPr lang="fr-FR" sz="1400" baseline="30000" dirty="0"/>
              <a:t>e</a:t>
            </a:r>
            <a:r>
              <a:rPr lang="fr-FR" sz="1400" dirty="0"/>
              <a:t> colonne avec la couleur correspondante. Puis  donnez une évaluation globale au pilier dans la case en haut à droite</a:t>
            </a:r>
            <a:endParaRPr lang="x-none" sz="1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BD70D57-AFD4-CF24-0025-5503E7089822}"/>
              </a:ext>
            </a:extLst>
          </p:cNvPr>
          <p:cNvSpPr/>
          <p:nvPr/>
        </p:nvSpPr>
        <p:spPr>
          <a:xfrm>
            <a:off x="9753600" y="547283"/>
            <a:ext cx="1434353" cy="48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98F6FC1-7CE9-5AF3-63CC-2CF4E8C0C5F6}"/>
              </a:ext>
            </a:extLst>
          </p:cNvPr>
          <p:cNvSpPr/>
          <p:nvPr/>
        </p:nvSpPr>
        <p:spPr>
          <a:xfrm>
            <a:off x="1264023" y="6445624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B5117265-399A-C908-9AE8-15B5AD2C9250}"/>
              </a:ext>
            </a:extLst>
          </p:cNvPr>
          <p:cNvSpPr txBox="1"/>
          <p:nvPr/>
        </p:nvSpPr>
        <p:spPr>
          <a:xfrm>
            <a:off x="2268071" y="6440253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optimal</a:t>
            </a:r>
            <a:endParaRPr lang="x-none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A781952-9116-579A-5095-4A358362282E}"/>
              </a:ext>
            </a:extLst>
          </p:cNvPr>
          <p:cNvSpPr/>
          <p:nvPr/>
        </p:nvSpPr>
        <p:spPr>
          <a:xfrm>
            <a:off x="4061011" y="6445624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DA0953DF-2C52-A590-5FCD-E5E9E4C54254}"/>
              </a:ext>
            </a:extLst>
          </p:cNvPr>
          <p:cNvSpPr txBox="1"/>
          <p:nvPr/>
        </p:nvSpPr>
        <p:spPr>
          <a:xfrm>
            <a:off x="5065059" y="6440253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moyen</a:t>
            </a:r>
            <a:endParaRPr lang="x-none" sz="1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D47CB3DF-066B-E0ED-5245-09574EBEF8E7}"/>
              </a:ext>
            </a:extLst>
          </p:cNvPr>
          <p:cNvSpPr/>
          <p:nvPr/>
        </p:nvSpPr>
        <p:spPr>
          <a:xfrm>
            <a:off x="6857999" y="6442939"/>
            <a:ext cx="1004048" cy="2868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5AF60F03-A975-238D-9E96-5D10F6886D70}"/>
              </a:ext>
            </a:extLst>
          </p:cNvPr>
          <p:cNvSpPr txBox="1"/>
          <p:nvPr/>
        </p:nvSpPr>
        <p:spPr>
          <a:xfrm>
            <a:off x="7862047" y="6437568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faible</a:t>
            </a:r>
            <a:endParaRPr lang="x-none" sz="1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98F6FC1-7CE9-5AF3-63CC-2CF4E8C0C5F6}"/>
              </a:ext>
            </a:extLst>
          </p:cNvPr>
          <p:cNvSpPr/>
          <p:nvPr/>
        </p:nvSpPr>
        <p:spPr>
          <a:xfrm>
            <a:off x="9985657" y="2509350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398F6FC1-7CE9-5AF3-63CC-2CF4E8C0C5F6}"/>
              </a:ext>
            </a:extLst>
          </p:cNvPr>
          <p:cNvSpPr/>
          <p:nvPr/>
        </p:nvSpPr>
        <p:spPr>
          <a:xfrm>
            <a:off x="9757954" y="2178424"/>
            <a:ext cx="1188209" cy="23820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FA781952-9116-579A-5095-4A358362282E}"/>
              </a:ext>
            </a:extLst>
          </p:cNvPr>
          <p:cNvSpPr/>
          <p:nvPr/>
        </p:nvSpPr>
        <p:spPr>
          <a:xfrm>
            <a:off x="10000257" y="2875110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FA781952-9116-579A-5095-4A358362282E}"/>
              </a:ext>
            </a:extLst>
          </p:cNvPr>
          <p:cNvSpPr/>
          <p:nvPr/>
        </p:nvSpPr>
        <p:spPr>
          <a:xfrm>
            <a:off x="10000256" y="3201682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398F6FC1-7CE9-5AF3-63CC-2CF4E8C0C5F6}"/>
              </a:ext>
            </a:extLst>
          </p:cNvPr>
          <p:cNvSpPr/>
          <p:nvPr/>
        </p:nvSpPr>
        <p:spPr>
          <a:xfrm>
            <a:off x="9985658" y="4220584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FA781952-9116-579A-5095-4A358362282E}"/>
              </a:ext>
            </a:extLst>
          </p:cNvPr>
          <p:cNvSpPr/>
          <p:nvPr/>
        </p:nvSpPr>
        <p:spPr>
          <a:xfrm>
            <a:off x="9934942" y="3894012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D47CB3DF-066B-E0ED-5245-09574EBEF8E7}"/>
              </a:ext>
            </a:extLst>
          </p:cNvPr>
          <p:cNvSpPr/>
          <p:nvPr/>
        </p:nvSpPr>
        <p:spPr>
          <a:xfrm>
            <a:off x="10014856" y="4936356"/>
            <a:ext cx="1004048" cy="2868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D47CB3DF-066B-E0ED-5245-09574EBEF8E7}"/>
              </a:ext>
            </a:extLst>
          </p:cNvPr>
          <p:cNvSpPr/>
          <p:nvPr/>
        </p:nvSpPr>
        <p:spPr>
          <a:xfrm>
            <a:off x="10049690" y="5271636"/>
            <a:ext cx="1004048" cy="2868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FA781952-9116-579A-5095-4A358362282E}"/>
              </a:ext>
            </a:extLst>
          </p:cNvPr>
          <p:cNvSpPr/>
          <p:nvPr/>
        </p:nvSpPr>
        <p:spPr>
          <a:xfrm>
            <a:off x="10039446" y="5579121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FA781952-9116-579A-5095-4A358362282E}"/>
              </a:ext>
            </a:extLst>
          </p:cNvPr>
          <p:cNvSpPr/>
          <p:nvPr/>
        </p:nvSpPr>
        <p:spPr>
          <a:xfrm>
            <a:off x="10078633" y="5905693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FA781952-9116-579A-5095-4A358362282E}"/>
              </a:ext>
            </a:extLst>
          </p:cNvPr>
          <p:cNvSpPr/>
          <p:nvPr/>
        </p:nvSpPr>
        <p:spPr>
          <a:xfrm>
            <a:off x="10065571" y="654424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918218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39E0F109-1013-3BC5-F158-3166809759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4118" y="156882"/>
            <a:ext cx="954741" cy="954741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0C4D4C2E-B649-635F-7289-09DA996E21D0}"/>
              </a:ext>
            </a:extLst>
          </p:cNvPr>
          <p:cNvSpPr txBox="1"/>
          <p:nvPr/>
        </p:nvSpPr>
        <p:spPr>
          <a:xfrm>
            <a:off x="1264023" y="547283"/>
            <a:ext cx="5414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36F2D"/>
                </a:solidFill>
                <a:latin typeface="Quicksand" pitchFamily="2" charset="0"/>
              </a:rPr>
              <a:t>La Multiplicité</a:t>
            </a:r>
            <a:endParaRPr lang="x-none" sz="3600" dirty="0">
              <a:solidFill>
                <a:srgbClr val="F36F2D"/>
              </a:solidFill>
              <a:latin typeface="Quicksand" pitchFamily="2" charset="0"/>
            </a:endParaRPr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xmlns="" id="{03CA18A1-B7F3-0769-5E94-F17CD80C37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63748699"/>
              </p:ext>
            </p:extLst>
          </p:nvPr>
        </p:nvGraphicFramePr>
        <p:xfrm>
          <a:off x="1165412" y="1787244"/>
          <a:ext cx="10027024" cy="3810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646459">
                  <a:extLst>
                    <a:ext uri="{9D8B030D-6E8A-4147-A177-3AD203B41FA5}">
                      <a16:colId xmlns:a16="http://schemas.microsoft.com/office/drawing/2014/main" xmlns="" val="2959155675"/>
                    </a:ext>
                  </a:extLst>
                </a:gridCol>
                <a:gridCol w="1380565">
                  <a:extLst>
                    <a:ext uri="{9D8B030D-6E8A-4147-A177-3AD203B41FA5}">
                      <a16:colId xmlns:a16="http://schemas.microsoft.com/office/drawing/2014/main" xmlns="" val="3810903061"/>
                    </a:ext>
                  </a:extLst>
                </a:gridCol>
              </a:tblGrid>
              <a:tr h="338602">
                <a:tc>
                  <a:txBody>
                    <a:bodyPr/>
                    <a:lstStyle/>
                    <a:p>
                      <a:r>
                        <a:rPr lang="fr-FR" dirty="0"/>
                        <a:t>Maintien de la fertilité</a:t>
                      </a:r>
                      <a:endParaRPr lang="x-none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08225643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Zone 1:</a:t>
                      </a:r>
                      <a:endParaRPr lang="x-none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6182137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Zone 2:</a:t>
                      </a: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74167980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Zone 3 et 4:</a:t>
                      </a:r>
                      <a:endParaRPr lang="x-none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74348794"/>
                  </a:ext>
                </a:extLst>
              </a:tr>
              <a:tr h="3386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Energies</a:t>
                      </a:r>
                      <a:endParaRPr lang="x-non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87309432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Force motrice:</a:t>
                      </a:r>
                      <a:endParaRPr lang="x-non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41745681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Eclairage, appareils électroniques:</a:t>
                      </a:r>
                      <a:endParaRPr lang="x-non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17204991"/>
                  </a:ext>
                </a:extLst>
              </a:tr>
              <a:tr h="3386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Nourriture</a:t>
                      </a:r>
                      <a:endParaRPr lang="x-non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07057330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Approvisionnement:</a:t>
                      </a:r>
                      <a:endParaRPr lang="x-non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49961973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Sécurité</a:t>
                      </a:r>
                      <a:endParaRPr lang="x-non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95229659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Dispositifs:</a:t>
                      </a:r>
                      <a:endParaRPr lang="x-non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87368540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7ECBBB43-4049-0DC5-8924-A207796961D2}"/>
              </a:ext>
            </a:extLst>
          </p:cNvPr>
          <p:cNvSpPr txBox="1"/>
          <p:nvPr/>
        </p:nvSpPr>
        <p:spPr>
          <a:xfrm>
            <a:off x="1264023" y="1147482"/>
            <a:ext cx="10273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Suivez la leçon et décrivez les moyens envisagés pour assurer chaque fonction. Evaluez le niveau de multiplicité en remplissant la case de la 2</a:t>
            </a:r>
            <a:r>
              <a:rPr lang="fr-FR" sz="1400" baseline="30000" dirty="0"/>
              <a:t>e</a:t>
            </a:r>
            <a:r>
              <a:rPr lang="fr-FR" sz="1400" dirty="0"/>
              <a:t> colonne avec la couleur correspondante. Puis  donnez une évaluation globale au pilier dans la case en haut à droite</a:t>
            </a:r>
            <a:endParaRPr lang="x-none" sz="1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BD70D57-AFD4-CF24-0025-5503E7089822}"/>
              </a:ext>
            </a:extLst>
          </p:cNvPr>
          <p:cNvSpPr/>
          <p:nvPr/>
        </p:nvSpPr>
        <p:spPr>
          <a:xfrm>
            <a:off x="9753600" y="547283"/>
            <a:ext cx="1434353" cy="48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98F6FC1-7CE9-5AF3-63CC-2CF4E8C0C5F6}"/>
              </a:ext>
            </a:extLst>
          </p:cNvPr>
          <p:cNvSpPr/>
          <p:nvPr/>
        </p:nvSpPr>
        <p:spPr>
          <a:xfrm>
            <a:off x="1264023" y="6445624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B5117265-399A-C908-9AE8-15B5AD2C9250}"/>
              </a:ext>
            </a:extLst>
          </p:cNvPr>
          <p:cNvSpPr txBox="1"/>
          <p:nvPr/>
        </p:nvSpPr>
        <p:spPr>
          <a:xfrm>
            <a:off x="2268071" y="6440253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optimal</a:t>
            </a:r>
            <a:endParaRPr lang="x-none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A781952-9116-579A-5095-4A358362282E}"/>
              </a:ext>
            </a:extLst>
          </p:cNvPr>
          <p:cNvSpPr/>
          <p:nvPr/>
        </p:nvSpPr>
        <p:spPr>
          <a:xfrm>
            <a:off x="4061011" y="6445624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DA0953DF-2C52-A590-5FCD-E5E9E4C54254}"/>
              </a:ext>
            </a:extLst>
          </p:cNvPr>
          <p:cNvSpPr txBox="1"/>
          <p:nvPr/>
        </p:nvSpPr>
        <p:spPr>
          <a:xfrm>
            <a:off x="5065059" y="6440253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moyen</a:t>
            </a:r>
            <a:endParaRPr lang="x-none" sz="1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D47CB3DF-066B-E0ED-5245-09574EBEF8E7}"/>
              </a:ext>
            </a:extLst>
          </p:cNvPr>
          <p:cNvSpPr/>
          <p:nvPr/>
        </p:nvSpPr>
        <p:spPr>
          <a:xfrm>
            <a:off x="6857999" y="6442939"/>
            <a:ext cx="1004048" cy="2868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5AF60F03-A975-238D-9E96-5D10F6886D70}"/>
              </a:ext>
            </a:extLst>
          </p:cNvPr>
          <p:cNvSpPr txBox="1"/>
          <p:nvPr/>
        </p:nvSpPr>
        <p:spPr>
          <a:xfrm>
            <a:off x="7862047" y="6437568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faible</a:t>
            </a:r>
            <a:endParaRPr lang="x-none" sz="1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98F6FC1-7CE9-5AF3-63CC-2CF4E8C0C5F6}"/>
              </a:ext>
            </a:extLst>
          </p:cNvPr>
          <p:cNvSpPr/>
          <p:nvPr/>
        </p:nvSpPr>
        <p:spPr>
          <a:xfrm>
            <a:off x="9836331" y="2155371"/>
            <a:ext cx="1306285" cy="33963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FA781952-9116-579A-5095-4A358362282E}"/>
              </a:ext>
            </a:extLst>
          </p:cNvPr>
          <p:cNvSpPr/>
          <p:nvPr/>
        </p:nvSpPr>
        <p:spPr>
          <a:xfrm>
            <a:off x="9810206" y="2508069"/>
            <a:ext cx="1410788" cy="33963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D47CB3DF-066B-E0ED-5245-09574EBEF8E7}"/>
              </a:ext>
            </a:extLst>
          </p:cNvPr>
          <p:cNvSpPr/>
          <p:nvPr/>
        </p:nvSpPr>
        <p:spPr>
          <a:xfrm>
            <a:off x="9836331" y="2860766"/>
            <a:ext cx="1332412" cy="28738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D47CB3DF-066B-E0ED-5245-09574EBEF8E7}"/>
              </a:ext>
            </a:extLst>
          </p:cNvPr>
          <p:cNvSpPr/>
          <p:nvPr/>
        </p:nvSpPr>
        <p:spPr>
          <a:xfrm>
            <a:off x="9836331" y="3551693"/>
            <a:ext cx="1332412" cy="275724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D47CB3DF-066B-E0ED-5245-09574EBEF8E7}"/>
              </a:ext>
            </a:extLst>
          </p:cNvPr>
          <p:cNvSpPr/>
          <p:nvPr/>
        </p:nvSpPr>
        <p:spPr>
          <a:xfrm>
            <a:off x="9849394" y="3879669"/>
            <a:ext cx="1306286" cy="311591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FA781952-9116-579A-5095-4A358362282E}"/>
              </a:ext>
            </a:extLst>
          </p:cNvPr>
          <p:cNvSpPr/>
          <p:nvPr/>
        </p:nvSpPr>
        <p:spPr>
          <a:xfrm>
            <a:off x="9797143" y="4545875"/>
            <a:ext cx="1358537" cy="35269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D47CB3DF-066B-E0ED-5245-09574EBEF8E7}"/>
              </a:ext>
            </a:extLst>
          </p:cNvPr>
          <p:cNvSpPr/>
          <p:nvPr/>
        </p:nvSpPr>
        <p:spPr>
          <a:xfrm>
            <a:off x="9810206" y="5262927"/>
            <a:ext cx="1371600" cy="32797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FA781952-9116-579A-5095-4A358362282E}"/>
              </a:ext>
            </a:extLst>
          </p:cNvPr>
          <p:cNvSpPr/>
          <p:nvPr/>
        </p:nvSpPr>
        <p:spPr>
          <a:xfrm>
            <a:off x="9961068" y="641361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724712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39E0F109-1013-3BC5-F158-3166809759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24118" y="156882"/>
            <a:ext cx="954741" cy="954741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0C4D4C2E-B649-635F-7289-09DA996E21D0}"/>
              </a:ext>
            </a:extLst>
          </p:cNvPr>
          <p:cNvSpPr txBox="1"/>
          <p:nvPr/>
        </p:nvSpPr>
        <p:spPr>
          <a:xfrm>
            <a:off x="1264023" y="547283"/>
            <a:ext cx="5414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36F2D"/>
                </a:solidFill>
                <a:latin typeface="Quicksand" pitchFamily="2" charset="0"/>
              </a:rPr>
              <a:t>La Diversité</a:t>
            </a:r>
            <a:endParaRPr lang="x-none" sz="3600" dirty="0">
              <a:solidFill>
                <a:srgbClr val="F36F2D"/>
              </a:solidFill>
              <a:latin typeface="Quicksand" pitchFamily="2" charset="0"/>
            </a:endParaRPr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xmlns="" id="{03CA18A1-B7F3-0769-5E94-F17CD80C37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05678834"/>
              </p:ext>
            </p:extLst>
          </p:nvPr>
        </p:nvGraphicFramePr>
        <p:xfrm>
          <a:off x="1160929" y="2042774"/>
          <a:ext cx="10027024" cy="2743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646459">
                  <a:extLst>
                    <a:ext uri="{9D8B030D-6E8A-4147-A177-3AD203B41FA5}">
                      <a16:colId xmlns:a16="http://schemas.microsoft.com/office/drawing/2014/main" xmlns="" val="2959155675"/>
                    </a:ext>
                  </a:extLst>
                </a:gridCol>
                <a:gridCol w="1380565">
                  <a:extLst>
                    <a:ext uri="{9D8B030D-6E8A-4147-A177-3AD203B41FA5}">
                      <a16:colId xmlns:a16="http://schemas.microsoft.com/office/drawing/2014/main" xmlns="" val="3810903061"/>
                    </a:ext>
                  </a:extLst>
                </a:gridCol>
              </a:tblGrid>
              <a:tr h="270152">
                <a:tc>
                  <a:txBody>
                    <a:bodyPr/>
                    <a:lstStyle/>
                    <a:p>
                      <a:r>
                        <a:rPr lang="fr-FR" dirty="0"/>
                        <a:t>Design social</a:t>
                      </a:r>
                      <a:endParaRPr lang="x-none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08225643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Inclusivité:</a:t>
                      </a:r>
                      <a:endParaRPr lang="x-none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6182137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Créativité:</a:t>
                      </a: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74167980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Clientèle:</a:t>
                      </a:r>
                      <a:endParaRPr lang="x-none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74348794"/>
                  </a:ext>
                </a:extLst>
              </a:tr>
              <a:tr h="3386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Biodiversité</a:t>
                      </a:r>
                      <a:endParaRPr lang="x-non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87309432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Sauvage:</a:t>
                      </a:r>
                      <a:endParaRPr lang="x-non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41745681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Cultivée:</a:t>
                      </a:r>
                      <a:endParaRPr lang="x-non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17204991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Elevages:</a:t>
                      </a:r>
                      <a:endParaRPr lang="x-non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76356793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7ECBBB43-4049-0DC5-8924-A207796961D2}"/>
              </a:ext>
            </a:extLst>
          </p:cNvPr>
          <p:cNvSpPr txBox="1"/>
          <p:nvPr/>
        </p:nvSpPr>
        <p:spPr>
          <a:xfrm>
            <a:off x="1264023" y="1147482"/>
            <a:ext cx="10273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Suivez la leçon et décrivez les moyens envisagés pour assurer chaque fonction. Evaluez le niveau de multiplicité en remplissant la case de la 2</a:t>
            </a:r>
            <a:r>
              <a:rPr lang="fr-FR" sz="1400" baseline="30000" dirty="0"/>
              <a:t>e</a:t>
            </a:r>
            <a:r>
              <a:rPr lang="fr-FR" sz="1400" dirty="0"/>
              <a:t> colonne avec la couleur correspondante. Puis  donnez une évaluation globale au pilier dans la case en haut à droite</a:t>
            </a:r>
            <a:endParaRPr lang="x-none" sz="1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BD70D57-AFD4-CF24-0025-5503E7089822}"/>
              </a:ext>
            </a:extLst>
          </p:cNvPr>
          <p:cNvSpPr/>
          <p:nvPr/>
        </p:nvSpPr>
        <p:spPr>
          <a:xfrm>
            <a:off x="9753600" y="547283"/>
            <a:ext cx="1434353" cy="48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98F6FC1-7CE9-5AF3-63CC-2CF4E8C0C5F6}"/>
              </a:ext>
            </a:extLst>
          </p:cNvPr>
          <p:cNvSpPr/>
          <p:nvPr/>
        </p:nvSpPr>
        <p:spPr>
          <a:xfrm>
            <a:off x="1264023" y="6445624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B5117265-399A-C908-9AE8-15B5AD2C9250}"/>
              </a:ext>
            </a:extLst>
          </p:cNvPr>
          <p:cNvSpPr txBox="1"/>
          <p:nvPr/>
        </p:nvSpPr>
        <p:spPr>
          <a:xfrm>
            <a:off x="2268071" y="6440253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optimal</a:t>
            </a:r>
            <a:endParaRPr lang="x-none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A781952-9116-579A-5095-4A358362282E}"/>
              </a:ext>
            </a:extLst>
          </p:cNvPr>
          <p:cNvSpPr/>
          <p:nvPr/>
        </p:nvSpPr>
        <p:spPr>
          <a:xfrm>
            <a:off x="4061011" y="6445624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DA0953DF-2C52-A590-5FCD-E5E9E4C54254}"/>
              </a:ext>
            </a:extLst>
          </p:cNvPr>
          <p:cNvSpPr txBox="1"/>
          <p:nvPr/>
        </p:nvSpPr>
        <p:spPr>
          <a:xfrm>
            <a:off x="5065059" y="6440253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moyen</a:t>
            </a:r>
            <a:endParaRPr lang="x-none" sz="1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D47CB3DF-066B-E0ED-5245-09574EBEF8E7}"/>
              </a:ext>
            </a:extLst>
          </p:cNvPr>
          <p:cNvSpPr/>
          <p:nvPr/>
        </p:nvSpPr>
        <p:spPr>
          <a:xfrm>
            <a:off x="6857999" y="6442939"/>
            <a:ext cx="1004048" cy="2868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5AF60F03-A975-238D-9E96-5D10F6886D70}"/>
              </a:ext>
            </a:extLst>
          </p:cNvPr>
          <p:cNvSpPr txBox="1"/>
          <p:nvPr/>
        </p:nvSpPr>
        <p:spPr>
          <a:xfrm>
            <a:off x="7862047" y="6437568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faible</a:t>
            </a:r>
            <a:endParaRPr lang="x-none" sz="1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98F6FC1-7CE9-5AF3-63CC-2CF4E8C0C5F6}"/>
              </a:ext>
            </a:extLst>
          </p:cNvPr>
          <p:cNvSpPr/>
          <p:nvPr/>
        </p:nvSpPr>
        <p:spPr>
          <a:xfrm>
            <a:off x="10077097" y="2430972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398F6FC1-7CE9-5AF3-63CC-2CF4E8C0C5F6}"/>
              </a:ext>
            </a:extLst>
          </p:cNvPr>
          <p:cNvSpPr/>
          <p:nvPr/>
        </p:nvSpPr>
        <p:spPr>
          <a:xfrm>
            <a:off x="10077098" y="2783670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98F6FC1-7CE9-5AF3-63CC-2CF4E8C0C5F6}"/>
              </a:ext>
            </a:extLst>
          </p:cNvPr>
          <p:cNvSpPr/>
          <p:nvPr/>
        </p:nvSpPr>
        <p:spPr>
          <a:xfrm>
            <a:off x="10064034" y="3136367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398F6FC1-7CE9-5AF3-63CC-2CF4E8C0C5F6}"/>
              </a:ext>
            </a:extLst>
          </p:cNvPr>
          <p:cNvSpPr/>
          <p:nvPr/>
        </p:nvSpPr>
        <p:spPr>
          <a:xfrm>
            <a:off x="9946469" y="3828698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398F6FC1-7CE9-5AF3-63CC-2CF4E8C0C5F6}"/>
              </a:ext>
            </a:extLst>
          </p:cNvPr>
          <p:cNvSpPr/>
          <p:nvPr/>
        </p:nvSpPr>
        <p:spPr>
          <a:xfrm>
            <a:off x="10011783" y="4194458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398F6FC1-7CE9-5AF3-63CC-2CF4E8C0C5F6}"/>
              </a:ext>
            </a:extLst>
          </p:cNvPr>
          <p:cNvSpPr/>
          <p:nvPr/>
        </p:nvSpPr>
        <p:spPr>
          <a:xfrm>
            <a:off x="10024846" y="4547155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398F6FC1-7CE9-5AF3-63CC-2CF4E8C0C5F6}"/>
              </a:ext>
            </a:extLst>
          </p:cNvPr>
          <p:cNvSpPr/>
          <p:nvPr/>
        </p:nvSpPr>
        <p:spPr>
          <a:xfrm>
            <a:off x="9946470" y="680549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850945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39E0F109-1013-3BC5-F158-3166809759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24118" y="156882"/>
            <a:ext cx="954741" cy="954741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0C4D4C2E-B649-635F-7289-09DA996E21D0}"/>
              </a:ext>
            </a:extLst>
          </p:cNvPr>
          <p:cNvSpPr txBox="1"/>
          <p:nvPr/>
        </p:nvSpPr>
        <p:spPr>
          <a:xfrm>
            <a:off x="1264023" y="547283"/>
            <a:ext cx="5414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36F2D"/>
                </a:solidFill>
                <a:latin typeface="Quicksand" pitchFamily="2" charset="0"/>
              </a:rPr>
              <a:t>Les cycles</a:t>
            </a:r>
            <a:endParaRPr lang="x-none" sz="3600" dirty="0">
              <a:solidFill>
                <a:srgbClr val="F36F2D"/>
              </a:solidFill>
              <a:latin typeface="Quicksand" pitchFamily="2" charset="0"/>
            </a:endParaRPr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xmlns="" id="{03CA18A1-B7F3-0769-5E94-F17CD80C37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83951986"/>
              </p:ext>
            </p:extLst>
          </p:nvPr>
        </p:nvGraphicFramePr>
        <p:xfrm>
          <a:off x="1151964" y="1922905"/>
          <a:ext cx="10035989" cy="3779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655424">
                  <a:extLst>
                    <a:ext uri="{9D8B030D-6E8A-4147-A177-3AD203B41FA5}">
                      <a16:colId xmlns:a16="http://schemas.microsoft.com/office/drawing/2014/main" xmlns="" val="2959155675"/>
                    </a:ext>
                  </a:extLst>
                </a:gridCol>
                <a:gridCol w="1380565">
                  <a:extLst>
                    <a:ext uri="{9D8B030D-6E8A-4147-A177-3AD203B41FA5}">
                      <a16:colId xmlns:a16="http://schemas.microsoft.com/office/drawing/2014/main" xmlns="" val="3810903061"/>
                    </a:ext>
                  </a:extLst>
                </a:gridCol>
              </a:tblGrid>
              <a:tr h="338602">
                <a:tc>
                  <a:txBody>
                    <a:bodyPr/>
                    <a:lstStyle/>
                    <a:p>
                      <a:r>
                        <a:rPr lang="fr-FR" dirty="0"/>
                        <a:t>Design social</a:t>
                      </a:r>
                      <a:endParaRPr lang="x-none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08225643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Turn-over:</a:t>
                      </a:r>
                      <a:endParaRPr lang="x-none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6182137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Carrière:</a:t>
                      </a: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74167980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Age:</a:t>
                      </a:r>
                      <a:endParaRPr lang="x-none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74348794"/>
                  </a:ext>
                </a:extLst>
              </a:tr>
              <a:tr h="3386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Cycle de l’eau</a:t>
                      </a:r>
                      <a:endParaRPr lang="x-non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87309432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Contrôle de l’érosion:</a:t>
                      </a:r>
                      <a:endParaRPr lang="x-non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41745681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Rétention dans la sphère racinaire:</a:t>
                      </a:r>
                      <a:endParaRPr lang="x-non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17204991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Epuration:</a:t>
                      </a:r>
                      <a:endParaRPr lang="x-non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03575678"/>
                  </a:ext>
                </a:extLst>
              </a:tr>
              <a:tr h="3386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Cycle de la matière organique</a:t>
                      </a:r>
                      <a:endParaRPr lang="x-non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07057330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Dynamiser la vie du sol:</a:t>
                      </a:r>
                      <a:endParaRPr lang="x-non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49961973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Compenser les exports:</a:t>
                      </a:r>
                      <a:endParaRPr lang="x-non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08575230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7ECBBB43-4049-0DC5-8924-A207796961D2}"/>
              </a:ext>
            </a:extLst>
          </p:cNvPr>
          <p:cNvSpPr txBox="1"/>
          <p:nvPr/>
        </p:nvSpPr>
        <p:spPr>
          <a:xfrm>
            <a:off x="1264023" y="1147482"/>
            <a:ext cx="10273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Suivez la leçon et décrivez les moyens envisagés pour assurer chaque fonction. Evaluez le niveau de multiplicité en remplissant la case de la 2</a:t>
            </a:r>
            <a:r>
              <a:rPr lang="fr-FR" sz="1400" baseline="30000" dirty="0"/>
              <a:t>e</a:t>
            </a:r>
            <a:r>
              <a:rPr lang="fr-FR" sz="1400" dirty="0"/>
              <a:t> colonne avec la couleur correspondante. Puis  donnez une évaluation globale au pilier dans la case en haut à droite</a:t>
            </a:r>
            <a:endParaRPr lang="x-none" sz="1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BD70D57-AFD4-CF24-0025-5503E7089822}"/>
              </a:ext>
            </a:extLst>
          </p:cNvPr>
          <p:cNvSpPr/>
          <p:nvPr/>
        </p:nvSpPr>
        <p:spPr>
          <a:xfrm>
            <a:off x="9753600" y="547283"/>
            <a:ext cx="1434353" cy="48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98F6FC1-7CE9-5AF3-63CC-2CF4E8C0C5F6}"/>
              </a:ext>
            </a:extLst>
          </p:cNvPr>
          <p:cNvSpPr/>
          <p:nvPr/>
        </p:nvSpPr>
        <p:spPr>
          <a:xfrm>
            <a:off x="1264023" y="6445624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B5117265-399A-C908-9AE8-15B5AD2C9250}"/>
              </a:ext>
            </a:extLst>
          </p:cNvPr>
          <p:cNvSpPr txBox="1"/>
          <p:nvPr/>
        </p:nvSpPr>
        <p:spPr>
          <a:xfrm>
            <a:off x="2268071" y="6440253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optimal</a:t>
            </a:r>
            <a:endParaRPr lang="x-none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A781952-9116-579A-5095-4A358362282E}"/>
              </a:ext>
            </a:extLst>
          </p:cNvPr>
          <p:cNvSpPr/>
          <p:nvPr/>
        </p:nvSpPr>
        <p:spPr>
          <a:xfrm>
            <a:off x="4061011" y="6445624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DA0953DF-2C52-A590-5FCD-E5E9E4C54254}"/>
              </a:ext>
            </a:extLst>
          </p:cNvPr>
          <p:cNvSpPr txBox="1"/>
          <p:nvPr/>
        </p:nvSpPr>
        <p:spPr>
          <a:xfrm>
            <a:off x="5065059" y="6440253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moyen</a:t>
            </a:r>
            <a:endParaRPr lang="x-none" sz="1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D47CB3DF-066B-E0ED-5245-09574EBEF8E7}"/>
              </a:ext>
            </a:extLst>
          </p:cNvPr>
          <p:cNvSpPr/>
          <p:nvPr/>
        </p:nvSpPr>
        <p:spPr>
          <a:xfrm>
            <a:off x="6857999" y="6442939"/>
            <a:ext cx="1004048" cy="2868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5AF60F03-A975-238D-9E96-5D10F6886D70}"/>
              </a:ext>
            </a:extLst>
          </p:cNvPr>
          <p:cNvSpPr txBox="1"/>
          <p:nvPr/>
        </p:nvSpPr>
        <p:spPr>
          <a:xfrm>
            <a:off x="7862047" y="6437568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faible</a:t>
            </a:r>
            <a:endParaRPr lang="x-none" sz="1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98F6FC1-7CE9-5AF3-63CC-2CF4E8C0C5F6}"/>
              </a:ext>
            </a:extLst>
          </p:cNvPr>
          <p:cNvSpPr/>
          <p:nvPr/>
        </p:nvSpPr>
        <p:spPr>
          <a:xfrm>
            <a:off x="9946470" y="2313407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398F6FC1-7CE9-5AF3-63CC-2CF4E8C0C5F6}"/>
              </a:ext>
            </a:extLst>
          </p:cNvPr>
          <p:cNvSpPr/>
          <p:nvPr/>
        </p:nvSpPr>
        <p:spPr>
          <a:xfrm>
            <a:off x="9998721" y="2653041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398F6FC1-7CE9-5AF3-63CC-2CF4E8C0C5F6}"/>
              </a:ext>
            </a:extLst>
          </p:cNvPr>
          <p:cNvSpPr/>
          <p:nvPr/>
        </p:nvSpPr>
        <p:spPr>
          <a:xfrm>
            <a:off x="9985657" y="3005738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FA781952-9116-579A-5095-4A358362282E}"/>
              </a:ext>
            </a:extLst>
          </p:cNvPr>
          <p:cNvSpPr/>
          <p:nvPr/>
        </p:nvSpPr>
        <p:spPr>
          <a:xfrm>
            <a:off x="9895754" y="3698070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FA781952-9116-579A-5095-4A358362282E}"/>
              </a:ext>
            </a:extLst>
          </p:cNvPr>
          <p:cNvSpPr/>
          <p:nvPr/>
        </p:nvSpPr>
        <p:spPr>
          <a:xfrm>
            <a:off x="9921879" y="4050767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FA781952-9116-579A-5095-4A358362282E}"/>
              </a:ext>
            </a:extLst>
          </p:cNvPr>
          <p:cNvSpPr/>
          <p:nvPr/>
        </p:nvSpPr>
        <p:spPr>
          <a:xfrm>
            <a:off x="9908816" y="4390401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398F6FC1-7CE9-5AF3-63CC-2CF4E8C0C5F6}"/>
              </a:ext>
            </a:extLst>
          </p:cNvPr>
          <p:cNvSpPr/>
          <p:nvPr/>
        </p:nvSpPr>
        <p:spPr>
          <a:xfrm>
            <a:off x="9946469" y="5056607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398F6FC1-7CE9-5AF3-63CC-2CF4E8C0C5F6}"/>
              </a:ext>
            </a:extLst>
          </p:cNvPr>
          <p:cNvSpPr/>
          <p:nvPr/>
        </p:nvSpPr>
        <p:spPr>
          <a:xfrm>
            <a:off x="9998720" y="5409304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398F6FC1-7CE9-5AF3-63CC-2CF4E8C0C5F6}"/>
              </a:ext>
            </a:extLst>
          </p:cNvPr>
          <p:cNvSpPr/>
          <p:nvPr/>
        </p:nvSpPr>
        <p:spPr>
          <a:xfrm>
            <a:off x="10037909" y="641361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419224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39E0F109-1013-3BC5-F158-3166809759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24118" y="156882"/>
            <a:ext cx="954741" cy="954741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0C4D4C2E-B649-635F-7289-09DA996E21D0}"/>
              </a:ext>
            </a:extLst>
          </p:cNvPr>
          <p:cNvSpPr txBox="1"/>
          <p:nvPr/>
        </p:nvSpPr>
        <p:spPr>
          <a:xfrm>
            <a:off x="1264023" y="547283"/>
            <a:ext cx="5414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36F2D"/>
                </a:solidFill>
                <a:latin typeface="Quicksand" pitchFamily="2" charset="0"/>
              </a:rPr>
              <a:t>Les cycles</a:t>
            </a:r>
            <a:endParaRPr lang="x-none" sz="3600" dirty="0">
              <a:solidFill>
                <a:srgbClr val="F36F2D"/>
              </a:solidFill>
              <a:latin typeface="Quicksand" pitchFamily="2" charset="0"/>
            </a:endParaRPr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xmlns="" id="{03CA18A1-B7F3-0769-5E94-F17CD80C37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32376650"/>
              </p:ext>
            </p:extLst>
          </p:nvPr>
        </p:nvGraphicFramePr>
        <p:xfrm>
          <a:off x="1151964" y="1793813"/>
          <a:ext cx="10035989" cy="4450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655424">
                  <a:extLst>
                    <a:ext uri="{9D8B030D-6E8A-4147-A177-3AD203B41FA5}">
                      <a16:colId xmlns:a16="http://schemas.microsoft.com/office/drawing/2014/main" xmlns="" val="2959155675"/>
                    </a:ext>
                  </a:extLst>
                </a:gridCol>
                <a:gridCol w="1380565">
                  <a:extLst>
                    <a:ext uri="{9D8B030D-6E8A-4147-A177-3AD203B41FA5}">
                      <a16:colId xmlns:a16="http://schemas.microsoft.com/office/drawing/2014/main" xmlns="" val="3810903061"/>
                    </a:ext>
                  </a:extLst>
                </a:gridCol>
              </a:tblGrid>
              <a:tr h="338602">
                <a:tc>
                  <a:txBody>
                    <a:bodyPr/>
                    <a:lstStyle/>
                    <a:p>
                      <a:r>
                        <a:rPr lang="fr-FR" dirty="0"/>
                        <a:t>Cycle de production</a:t>
                      </a:r>
                      <a:endParaRPr lang="x-none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08225643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Régénération</a:t>
                      </a:r>
                      <a:r>
                        <a:rPr lang="fr-FR" sz="1600" dirty="0"/>
                        <a:t>:</a:t>
                      </a:r>
                      <a:endParaRPr lang="x-none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6182137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Rotation/étagement/associations:</a:t>
                      </a: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74167980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Allongement de la saison de production:</a:t>
                      </a:r>
                      <a:endParaRPr lang="x-none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74348794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Planification des naissances:</a:t>
                      </a:r>
                      <a:endParaRPr lang="x-none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28535880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Fourrages et élevages:</a:t>
                      </a:r>
                      <a:endParaRPr lang="x-none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05944891"/>
                  </a:ext>
                </a:extLst>
              </a:tr>
              <a:tr h="3386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Cycle des déchets</a:t>
                      </a:r>
                      <a:endParaRPr lang="x-non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87309432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Réduction:</a:t>
                      </a:r>
                      <a:endParaRPr lang="x-non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41745681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Upcycling</a:t>
                      </a:r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x-non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17204991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Recyclage:</a:t>
                      </a:r>
                      <a:endParaRPr lang="x-non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03575678"/>
                  </a:ext>
                </a:extLst>
              </a:tr>
              <a:tr h="3386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Cycle des événements exceptionnels</a:t>
                      </a:r>
                      <a:endParaRPr lang="x-non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07057330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Prévention:</a:t>
                      </a:r>
                      <a:endParaRPr lang="x-non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49961973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Gestion:</a:t>
                      </a:r>
                      <a:endParaRPr lang="x-non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x-non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08575230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7ECBBB43-4049-0DC5-8924-A207796961D2}"/>
              </a:ext>
            </a:extLst>
          </p:cNvPr>
          <p:cNvSpPr txBox="1"/>
          <p:nvPr/>
        </p:nvSpPr>
        <p:spPr>
          <a:xfrm>
            <a:off x="1264023" y="1147482"/>
            <a:ext cx="10273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Suivez la leçon et décrivez les moyens envisagés pour assurer chaque fonction. Evaluez le niveau de multiplicité en remplissant la case de la 2</a:t>
            </a:r>
            <a:r>
              <a:rPr lang="fr-FR" sz="1400" baseline="30000" dirty="0"/>
              <a:t>e</a:t>
            </a:r>
            <a:r>
              <a:rPr lang="fr-FR" sz="1400" dirty="0"/>
              <a:t> colonne avec la couleur correspondante. Puis  donnez une évaluation globale au pilier dans la case en haut à droite</a:t>
            </a:r>
            <a:endParaRPr lang="x-none" sz="1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BD70D57-AFD4-CF24-0025-5503E7089822}"/>
              </a:ext>
            </a:extLst>
          </p:cNvPr>
          <p:cNvSpPr/>
          <p:nvPr/>
        </p:nvSpPr>
        <p:spPr>
          <a:xfrm>
            <a:off x="9753600" y="547283"/>
            <a:ext cx="1434353" cy="48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98F6FC1-7CE9-5AF3-63CC-2CF4E8C0C5F6}"/>
              </a:ext>
            </a:extLst>
          </p:cNvPr>
          <p:cNvSpPr/>
          <p:nvPr/>
        </p:nvSpPr>
        <p:spPr>
          <a:xfrm>
            <a:off x="1264023" y="6445624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B5117265-399A-C908-9AE8-15B5AD2C9250}"/>
              </a:ext>
            </a:extLst>
          </p:cNvPr>
          <p:cNvSpPr txBox="1"/>
          <p:nvPr/>
        </p:nvSpPr>
        <p:spPr>
          <a:xfrm>
            <a:off x="2268071" y="6440253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optimal</a:t>
            </a:r>
            <a:endParaRPr lang="x-none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A781952-9116-579A-5095-4A358362282E}"/>
              </a:ext>
            </a:extLst>
          </p:cNvPr>
          <p:cNvSpPr/>
          <p:nvPr/>
        </p:nvSpPr>
        <p:spPr>
          <a:xfrm>
            <a:off x="4061011" y="6445624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DA0953DF-2C52-A590-5FCD-E5E9E4C54254}"/>
              </a:ext>
            </a:extLst>
          </p:cNvPr>
          <p:cNvSpPr txBox="1"/>
          <p:nvPr/>
        </p:nvSpPr>
        <p:spPr>
          <a:xfrm>
            <a:off x="5065059" y="6440253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moyen</a:t>
            </a:r>
            <a:endParaRPr lang="x-none" sz="1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D47CB3DF-066B-E0ED-5245-09574EBEF8E7}"/>
              </a:ext>
            </a:extLst>
          </p:cNvPr>
          <p:cNvSpPr/>
          <p:nvPr/>
        </p:nvSpPr>
        <p:spPr>
          <a:xfrm>
            <a:off x="6857999" y="6442939"/>
            <a:ext cx="1004048" cy="2868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5AF60F03-A975-238D-9E96-5D10F6886D70}"/>
              </a:ext>
            </a:extLst>
          </p:cNvPr>
          <p:cNvSpPr txBox="1"/>
          <p:nvPr/>
        </p:nvSpPr>
        <p:spPr>
          <a:xfrm>
            <a:off x="7862047" y="6437568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faible</a:t>
            </a:r>
            <a:endParaRPr lang="x-none" sz="1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FA781952-9116-579A-5095-4A358362282E}"/>
              </a:ext>
            </a:extLst>
          </p:cNvPr>
          <p:cNvSpPr/>
          <p:nvPr/>
        </p:nvSpPr>
        <p:spPr>
          <a:xfrm>
            <a:off x="9961068" y="2195841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398F6FC1-7CE9-5AF3-63CC-2CF4E8C0C5F6}"/>
              </a:ext>
            </a:extLst>
          </p:cNvPr>
          <p:cNvSpPr/>
          <p:nvPr/>
        </p:nvSpPr>
        <p:spPr>
          <a:xfrm>
            <a:off x="10024846" y="2561601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FA781952-9116-579A-5095-4A358362282E}"/>
              </a:ext>
            </a:extLst>
          </p:cNvPr>
          <p:cNvSpPr/>
          <p:nvPr/>
        </p:nvSpPr>
        <p:spPr>
          <a:xfrm>
            <a:off x="10065571" y="2901235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398F6FC1-7CE9-5AF3-63CC-2CF4E8C0C5F6}"/>
              </a:ext>
            </a:extLst>
          </p:cNvPr>
          <p:cNvSpPr/>
          <p:nvPr/>
        </p:nvSpPr>
        <p:spPr>
          <a:xfrm>
            <a:off x="10024845" y="3240870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398F6FC1-7CE9-5AF3-63CC-2CF4E8C0C5F6}"/>
              </a:ext>
            </a:extLst>
          </p:cNvPr>
          <p:cNvSpPr/>
          <p:nvPr/>
        </p:nvSpPr>
        <p:spPr>
          <a:xfrm>
            <a:off x="10050972" y="3580504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398F6FC1-7CE9-5AF3-63CC-2CF4E8C0C5F6}"/>
              </a:ext>
            </a:extLst>
          </p:cNvPr>
          <p:cNvSpPr/>
          <p:nvPr/>
        </p:nvSpPr>
        <p:spPr>
          <a:xfrm>
            <a:off x="10024846" y="4259772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398F6FC1-7CE9-5AF3-63CC-2CF4E8C0C5F6}"/>
              </a:ext>
            </a:extLst>
          </p:cNvPr>
          <p:cNvSpPr/>
          <p:nvPr/>
        </p:nvSpPr>
        <p:spPr>
          <a:xfrm>
            <a:off x="9998719" y="4612469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398F6FC1-7CE9-5AF3-63CC-2CF4E8C0C5F6}"/>
              </a:ext>
            </a:extLst>
          </p:cNvPr>
          <p:cNvSpPr/>
          <p:nvPr/>
        </p:nvSpPr>
        <p:spPr>
          <a:xfrm>
            <a:off x="10050972" y="4912916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FA781952-9116-579A-5095-4A358362282E}"/>
              </a:ext>
            </a:extLst>
          </p:cNvPr>
          <p:cNvSpPr/>
          <p:nvPr/>
        </p:nvSpPr>
        <p:spPr>
          <a:xfrm>
            <a:off x="10026383" y="5579121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FA781952-9116-579A-5095-4A358362282E}"/>
              </a:ext>
            </a:extLst>
          </p:cNvPr>
          <p:cNvSpPr/>
          <p:nvPr/>
        </p:nvSpPr>
        <p:spPr>
          <a:xfrm>
            <a:off x="10078633" y="5918755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FA781952-9116-579A-5095-4A358362282E}"/>
              </a:ext>
            </a:extLst>
          </p:cNvPr>
          <p:cNvSpPr/>
          <p:nvPr/>
        </p:nvSpPr>
        <p:spPr>
          <a:xfrm>
            <a:off x="10130885" y="654424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070397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39E0F109-1013-3BC5-F158-3166809759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24118" y="156882"/>
            <a:ext cx="954741" cy="954741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0C4D4C2E-B649-635F-7289-09DA996E21D0}"/>
              </a:ext>
            </a:extLst>
          </p:cNvPr>
          <p:cNvSpPr txBox="1"/>
          <p:nvPr/>
        </p:nvSpPr>
        <p:spPr>
          <a:xfrm>
            <a:off x="1264023" y="547283"/>
            <a:ext cx="5414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36F2D"/>
                </a:solidFill>
                <a:latin typeface="Quicksand" pitchFamily="2" charset="0"/>
              </a:rPr>
              <a:t>Les systèmes</a:t>
            </a:r>
            <a:endParaRPr lang="x-none" sz="3600" dirty="0">
              <a:solidFill>
                <a:srgbClr val="F36F2D"/>
              </a:solidFill>
              <a:latin typeface="Quicksand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BD70D57-AFD4-CF24-0025-5503E7089822}"/>
              </a:ext>
            </a:extLst>
          </p:cNvPr>
          <p:cNvSpPr/>
          <p:nvPr/>
        </p:nvSpPr>
        <p:spPr>
          <a:xfrm>
            <a:off x="9753600" y="547283"/>
            <a:ext cx="1434353" cy="48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98F6FC1-7CE9-5AF3-63CC-2CF4E8C0C5F6}"/>
              </a:ext>
            </a:extLst>
          </p:cNvPr>
          <p:cNvSpPr/>
          <p:nvPr/>
        </p:nvSpPr>
        <p:spPr>
          <a:xfrm>
            <a:off x="1264023" y="6445624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B5117265-399A-C908-9AE8-15B5AD2C9250}"/>
              </a:ext>
            </a:extLst>
          </p:cNvPr>
          <p:cNvSpPr txBox="1"/>
          <p:nvPr/>
        </p:nvSpPr>
        <p:spPr>
          <a:xfrm>
            <a:off x="2268071" y="6440253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optimal</a:t>
            </a:r>
            <a:endParaRPr lang="x-none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A781952-9116-579A-5095-4A358362282E}"/>
              </a:ext>
            </a:extLst>
          </p:cNvPr>
          <p:cNvSpPr/>
          <p:nvPr/>
        </p:nvSpPr>
        <p:spPr>
          <a:xfrm>
            <a:off x="4061011" y="6445624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DA0953DF-2C52-A590-5FCD-E5E9E4C54254}"/>
              </a:ext>
            </a:extLst>
          </p:cNvPr>
          <p:cNvSpPr txBox="1"/>
          <p:nvPr/>
        </p:nvSpPr>
        <p:spPr>
          <a:xfrm>
            <a:off x="5065059" y="6440253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moyen</a:t>
            </a:r>
            <a:endParaRPr lang="x-none" sz="1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D47CB3DF-066B-E0ED-5245-09574EBEF8E7}"/>
              </a:ext>
            </a:extLst>
          </p:cNvPr>
          <p:cNvSpPr/>
          <p:nvPr/>
        </p:nvSpPr>
        <p:spPr>
          <a:xfrm>
            <a:off x="6857999" y="6442939"/>
            <a:ext cx="1004048" cy="2868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5AF60F03-A975-238D-9E96-5D10F6886D70}"/>
              </a:ext>
            </a:extLst>
          </p:cNvPr>
          <p:cNvSpPr txBox="1"/>
          <p:nvPr/>
        </p:nvSpPr>
        <p:spPr>
          <a:xfrm>
            <a:off x="7862047" y="6437568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faible</a:t>
            </a:r>
            <a:endParaRPr lang="x-none" sz="1400" dirty="0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xmlns="" id="{2E722AD7-D6B3-BF00-E8E1-04CA5F5644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24118" y="3099528"/>
            <a:ext cx="954741" cy="954741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6C79B36B-13AA-CADA-B61D-1FC61394D45E}"/>
              </a:ext>
            </a:extLst>
          </p:cNvPr>
          <p:cNvSpPr txBox="1"/>
          <p:nvPr/>
        </p:nvSpPr>
        <p:spPr>
          <a:xfrm>
            <a:off x="1264023" y="3489929"/>
            <a:ext cx="5414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36F2D"/>
                </a:solidFill>
                <a:latin typeface="Quicksand" pitchFamily="2" charset="0"/>
              </a:rPr>
              <a:t>La créativité</a:t>
            </a:r>
            <a:endParaRPr lang="x-none" sz="3600" dirty="0">
              <a:solidFill>
                <a:srgbClr val="F36F2D"/>
              </a:solidFill>
              <a:latin typeface="Quicksand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6307E830-483B-9E1F-96ED-3C7577EC8A1D}"/>
              </a:ext>
            </a:extLst>
          </p:cNvPr>
          <p:cNvSpPr/>
          <p:nvPr/>
        </p:nvSpPr>
        <p:spPr>
          <a:xfrm>
            <a:off x="9753600" y="3489929"/>
            <a:ext cx="1434353" cy="48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noFill/>
            </a:endParaRP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xmlns="" id="{D2C66F37-A4D2-2E40-6BB4-4763C28CB1C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24118" y="4582652"/>
            <a:ext cx="954741" cy="954741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xmlns="" id="{5C6C7B23-EF2C-4ED8-FB01-E50D23BBFBDF}"/>
              </a:ext>
            </a:extLst>
          </p:cNvPr>
          <p:cNvSpPr txBox="1"/>
          <p:nvPr/>
        </p:nvSpPr>
        <p:spPr>
          <a:xfrm>
            <a:off x="1264023" y="4973053"/>
            <a:ext cx="5414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36F2D"/>
                </a:solidFill>
                <a:latin typeface="Quicksand" pitchFamily="2" charset="0"/>
              </a:rPr>
              <a:t>La complexité</a:t>
            </a:r>
            <a:endParaRPr lang="x-none" sz="3600" dirty="0">
              <a:solidFill>
                <a:srgbClr val="F36F2D"/>
              </a:solidFill>
              <a:latin typeface="Quicksand" pitchFamily="2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F757E7E-CB0C-D5CD-7D53-0121555D94A7}"/>
              </a:ext>
            </a:extLst>
          </p:cNvPr>
          <p:cNvSpPr/>
          <p:nvPr/>
        </p:nvSpPr>
        <p:spPr>
          <a:xfrm>
            <a:off x="9753600" y="4973053"/>
            <a:ext cx="1434353" cy="48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noFill/>
            </a:endParaRP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xmlns="" id="{19E26C88-4871-9E7F-6B48-D50204BCCF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24118" y="1626957"/>
            <a:ext cx="954741" cy="954741"/>
          </a:xfrm>
          <a:prstGeom prst="rect">
            <a:avLst/>
          </a:prstGeom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xmlns="" id="{339B1D43-DFAF-09C6-6198-126929AE6E39}"/>
              </a:ext>
            </a:extLst>
          </p:cNvPr>
          <p:cNvSpPr txBox="1"/>
          <p:nvPr/>
        </p:nvSpPr>
        <p:spPr>
          <a:xfrm>
            <a:off x="1264023" y="2017358"/>
            <a:ext cx="5414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36F2D"/>
                </a:solidFill>
                <a:latin typeface="Quicksand" pitchFamily="2" charset="0"/>
              </a:rPr>
              <a:t>L’auto-organisation</a:t>
            </a:r>
            <a:endParaRPr lang="x-none" sz="3600" dirty="0">
              <a:solidFill>
                <a:srgbClr val="F36F2D"/>
              </a:solidFill>
              <a:latin typeface="Quicksand" pitchFamily="2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4D7DB92A-F687-D69F-7E25-A00E93238E8A}"/>
              </a:ext>
            </a:extLst>
          </p:cNvPr>
          <p:cNvSpPr/>
          <p:nvPr/>
        </p:nvSpPr>
        <p:spPr>
          <a:xfrm>
            <a:off x="9753600" y="2017358"/>
            <a:ext cx="1434353" cy="48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noFill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398F6FC1-7CE9-5AF3-63CC-2CF4E8C0C5F6}"/>
              </a:ext>
            </a:extLst>
          </p:cNvPr>
          <p:cNvSpPr/>
          <p:nvPr/>
        </p:nvSpPr>
        <p:spPr>
          <a:xfrm>
            <a:off x="9998720" y="706675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FA781952-9116-579A-5095-4A358362282E}"/>
              </a:ext>
            </a:extLst>
          </p:cNvPr>
          <p:cNvSpPr/>
          <p:nvPr/>
        </p:nvSpPr>
        <p:spPr>
          <a:xfrm>
            <a:off x="10065571" y="2091338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398F6FC1-7CE9-5AF3-63CC-2CF4E8C0C5F6}"/>
              </a:ext>
            </a:extLst>
          </p:cNvPr>
          <p:cNvSpPr/>
          <p:nvPr/>
        </p:nvSpPr>
        <p:spPr>
          <a:xfrm>
            <a:off x="10129348" y="3580504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FA781952-9116-579A-5095-4A358362282E}"/>
              </a:ext>
            </a:extLst>
          </p:cNvPr>
          <p:cNvSpPr/>
          <p:nvPr/>
        </p:nvSpPr>
        <p:spPr>
          <a:xfrm>
            <a:off x="10065571" y="5043544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901200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E4F6CA9B-8490-0E65-1A7E-65307B401E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62312" y="162591"/>
            <a:ext cx="6132700" cy="641099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7C93E04E-874C-E9CA-3A47-DD39DFC38BC7}"/>
              </a:ext>
            </a:extLst>
          </p:cNvPr>
          <p:cNvSpPr txBox="1"/>
          <p:nvPr/>
        </p:nvSpPr>
        <p:spPr>
          <a:xfrm>
            <a:off x="304800" y="162591"/>
            <a:ext cx="408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Déplacez les points rouges pour synthétiser votre évaluation de chaque pilier</a:t>
            </a:r>
            <a:endParaRPr lang="x-none" sz="1600" dirty="0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xmlns="" id="{E4DB5596-D240-97C5-729F-04CB793756F6}"/>
              </a:ext>
            </a:extLst>
          </p:cNvPr>
          <p:cNvSpPr/>
          <p:nvPr/>
        </p:nvSpPr>
        <p:spPr>
          <a:xfrm>
            <a:off x="6181295" y="1000593"/>
            <a:ext cx="268940" cy="2599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xmlns="" id="{1814F177-C403-20C7-A0B7-96B2C0FDFFFB}"/>
              </a:ext>
            </a:extLst>
          </p:cNvPr>
          <p:cNvSpPr/>
          <p:nvPr/>
        </p:nvSpPr>
        <p:spPr>
          <a:xfrm>
            <a:off x="7378212" y="2455726"/>
            <a:ext cx="268940" cy="2599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xmlns="" id="{8BC6A79D-92CF-5FE4-5C05-CF2EC71B9440}"/>
              </a:ext>
            </a:extLst>
          </p:cNvPr>
          <p:cNvSpPr/>
          <p:nvPr/>
        </p:nvSpPr>
        <p:spPr>
          <a:xfrm>
            <a:off x="8480358" y="3974705"/>
            <a:ext cx="268940" cy="2599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xmlns="" id="{FE537EAE-6800-8884-7684-C42C9F341527}"/>
              </a:ext>
            </a:extLst>
          </p:cNvPr>
          <p:cNvSpPr/>
          <p:nvPr/>
        </p:nvSpPr>
        <p:spPr>
          <a:xfrm>
            <a:off x="7312899" y="5442180"/>
            <a:ext cx="268940" cy="2599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xmlns="" id="{6D6D21B6-7990-FEBC-E652-ADD88CAF0755}"/>
              </a:ext>
            </a:extLst>
          </p:cNvPr>
          <p:cNvSpPr/>
          <p:nvPr/>
        </p:nvSpPr>
        <p:spPr>
          <a:xfrm>
            <a:off x="851650" y="2587123"/>
            <a:ext cx="268940" cy="2599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xmlns="" id="{96AD91E2-431E-5028-BD44-E99E80660E9B}"/>
              </a:ext>
            </a:extLst>
          </p:cNvPr>
          <p:cNvSpPr/>
          <p:nvPr/>
        </p:nvSpPr>
        <p:spPr>
          <a:xfrm>
            <a:off x="4953387" y="2492773"/>
            <a:ext cx="268940" cy="2599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xmlns="" id="{AD6BFEDB-1FDD-80E9-E08C-F4343543E6E6}"/>
              </a:ext>
            </a:extLst>
          </p:cNvPr>
          <p:cNvSpPr/>
          <p:nvPr/>
        </p:nvSpPr>
        <p:spPr>
          <a:xfrm>
            <a:off x="3890432" y="4013811"/>
            <a:ext cx="268940" cy="2599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xmlns="" id="{835D7BC9-BEEE-B218-833D-0549C11AC4E9}"/>
              </a:ext>
            </a:extLst>
          </p:cNvPr>
          <p:cNvSpPr/>
          <p:nvPr/>
        </p:nvSpPr>
        <p:spPr>
          <a:xfrm>
            <a:off x="5555046" y="4729010"/>
            <a:ext cx="268940" cy="2599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cxnSp>
        <p:nvCxnSpPr>
          <p:cNvPr id="14" name="Connecteur droit 13"/>
          <p:cNvCxnSpPr>
            <a:endCxn id="10" idx="7"/>
          </p:cNvCxnSpPr>
          <p:nvPr/>
        </p:nvCxnSpPr>
        <p:spPr>
          <a:xfrm rot="5400000">
            <a:off x="5068557" y="1394546"/>
            <a:ext cx="1250686" cy="10219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endCxn id="11" idx="2"/>
          </p:cNvCxnSpPr>
          <p:nvPr/>
        </p:nvCxnSpPr>
        <p:spPr>
          <a:xfrm rot="5400000">
            <a:off x="3766048" y="2919836"/>
            <a:ext cx="1348348" cy="1099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endCxn id="12" idx="1"/>
          </p:cNvCxnSpPr>
          <p:nvPr/>
        </p:nvCxnSpPr>
        <p:spPr>
          <a:xfrm>
            <a:off x="4127863" y="4297680"/>
            <a:ext cx="1466568" cy="4694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endCxn id="6" idx="0"/>
          </p:cNvCxnSpPr>
          <p:nvPr/>
        </p:nvCxnSpPr>
        <p:spPr>
          <a:xfrm rot="16200000" flipH="1">
            <a:off x="6375490" y="1318533"/>
            <a:ext cx="1227817" cy="1046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endCxn id="7" idx="1"/>
          </p:cNvCxnSpPr>
          <p:nvPr/>
        </p:nvCxnSpPr>
        <p:spPr>
          <a:xfrm rot="16200000" flipH="1">
            <a:off x="7439436" y="2932471"/>
            <a:ext cx="1295704" cy="864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endCxn id="8" idx="7"/>
          </p:cNvCxnSpPr>
          <p:nvPr/>
        </p:nvCxnSpPr>
        <p:spPr>
          <a:xfrm rot="5400000">
            <a:off x="7373118" y="4375576"/>
            <a:ext cx="1274013" cy="9353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endCxn id="8" idx="2"/>
          </p:cNvCxnSpPr>
          <p:nvPr/>
        </p:nvCxnSpPr>
        <p:spPr>
          <a:xfrm>
            <a:off x="5812971" y="4976949"/>
            <a:ext cx="1499928" cy="5952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152718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441</Words>
  <Application>Microsoft Office PowerPoint</Application>
  <PresentationFormat>Personnalisé</PresentationFormat>
  <Paragraphs>90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 chamorro</dc:creator>
  <cp:lastModifiedBy>Asus</cp:lastModifiedBy>
  <cp:revision>3</cp:revision>
  <dcterms:created xsi:type="dcterms:W3CDTF">2023-03-24T17:09:02Z</dcterms:created>
  <dcterms:modified xsi:type="dcterms:W3CDTF">2023-04-23T10:34:41Z</dcterms:modified>
</cp:coreProperties>
</file>